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8" autoAdjust="0"/>
    <p:restoredTop sz="94660"/>
  </p:normalViewPr>
  <p:slideViewPr>
    <p:cSldViewPr snapToGrid="0">
      <p:cViewPr>
        <p:scale>
          <a:sx n="130" d="100"/>
          <a:sy n="130" d="100"/>
        </p:scale>
        <p:origin x="-712" y="-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6287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571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8031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632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0" y="5143500"/>
                </a:lnTo>
                <a:lnTo>
                  <a:pt x="9143525" y="5143500"/>
                </a:lnTo>
                <a:lnTo>
                  <a:pt x="914352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1368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bg object 18"/>
          <p:cNvSpPr/>
          <p:nvPr/>
        </p:nvSpPr>
        <p:spPr>
          <a:xfrm>
            <a:off x="1578401" y="1"/>
            <a:ext cx="10614660" cy="5526193"/>
          </a:xfrm>
          <a:custGeom>
            <a:avLst/>
            <a:gdLst/>
            <a:ahLst/>
            <a:cxnLst/>
            <a:rect l="l" t="t" r="r" b="b"/>
            <a:pathLst>
              <a:path w="7960995" h="4144645">
                <a:moveTo>
                  <a:pt x="7960499" y="0"/>
                </a:moveTo>
                <a:lnTo>
                  <a:pt x="0" y="0"/>
                </a:lnTo>
                <a:lnTo>
                  <a:pt x="0" y="4144500"/>
                </a:lnTo>
                <a:lnTo>
                  <a:pt x="7960499" y="4144500"/>
                </a:lnTo>
                <a:lnTo>
                  <a:pt x="7960499" y="0"/>
                </a:lnTo>
                <a:close/>
              </a:path>
            </a:pathLst>
          </a:custGeom>
          <a:solidFill>
            <a:srgbClr val="073763">
              <a:alpha val="748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1" y="2532633"/>
            <a:ext cx="2100580" cy="4325620"/>
          </a:xfrm>
          <a:custGeom>
            <a:avLst/>
            <a:gdLst/>
            <a:ahLst/>
            <a:cxnLst/>
            <a:rect l="l" t="t" r="r" b="b"/>
            <a:pathLst>
              <a:path w="1575435" h="3244215">
                <a:moveTo>
                  <a:pt x="1574999" y="0"/>
                </a:moveTo>
                <a:lnTo>
                  <a:pt x="0" y="0"/>
                </a:lnTo>
                <a:lnTo>
                  <a:pt x="0" y="3244199"/>
                </a:lnTo>
                <a:lnTo>
                  <a:pt x="1574999" y="3244199"/>
                </a:lnTo>
                <a:lnTo>
                  <a:pt x="1574999" y="0"/>
                </a:lnTo>
                <a:close/>
              </a:path>
            </a:pathLst>
          </a:custGeom>
          <a:solidFill>
            <a:srgbClr val="00C3B1">
              <a:alpha val="5332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s-CO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1D8BD707-D9CF-40AE-B4C6-C98DA3205C09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/>
              <a:t>7/29/21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6F15528-21DE-4FAA-801E-634DDDAF4B2B}" type="slidenum">
              <a:rPr lang="es-CO" sz="2400" smtClean="0">
                <a:solidFill>
                  <a:prstClr val="black">
                    <a:tint val="75000"/>
                  </a:prstClr>
                </a:solidFill>
              </a:rPr>
              <a:pPr defTabSz="1219170"/>
              <a:t>‹Nº›</a:t>
            </a:fld>
            <a:endParaRPr lang="es-CO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1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286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582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761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516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525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872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944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199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8E9F3-EB1C-4DE3-8A34-BD3914AA9E3E}" type="datetimeFigureOut">
              <a:rPr lang="es-CO" smtClean="0"/>
              <a:t>29/07/21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DD35F-2445-4DAA-B4A0-EAF7F74720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210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6381" y="2616201"/>
            <a:ext cx="6977888" cy="249660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16933" marR="8466" indent="-8466" algn="r" defTabSz="1219170">
              <a:spcBef>
                <a:spcPts val="133"/>
              </a:spcBef>
            </a:pPr>
            <a:r>
              <a:rPr lang="es-CO" sz="5867" spc="-380" dirty="0">
                <a:solidFill>
                  <a:prstClr val="white"/>
                </a:solidFill>
                <a:latin typeface="Fira Sans"/>
              </a:rPr>
              <a:t>Comité Sectorial</a:t>
            </a:r>
          </a:p>
          <a:p>
            <a:pPr marL="16933" marR="8466" indent="-8466" algn="r" defTabSz="1219170">
              <a:spcBef>
                <a:spcPts val="133"/>
              </a:spcBef>
            </a:pPr>
            <a:endParaRPr sz="5867" spc="-380" dirty="0">
              <a:solidFill>
                <a:prstClr val="white"/>
              </a:solidFill>
              <a:latin typeface="Fira Sans"/>
            </a:endParaRPr>
          </a:p>
          <a:p>
            <a:pPr marL="16933" marR="8466" indent="-8466" algn="r" defTabSz="1219170">
              <a:spcBef>
                <a:spcPts val="133"/>
              </a:spcBef>
            </a:pPr>
            <a:r>
              <a:rPr lang="es-MX" sz="4267" spc="-380" dirty="0">
                <a:solidFill>
                  <a:prstClr val="white"/>
                </a:solidFill>
                <a:latin typeface="Fira Sans"/>
              </a:rPr>
              <a:t>30</a:t>
            </a:r>
            <a:r>
              <a:rPr sz="4267" spc="-380" dirty="0">
                <a:solidFill>
                  <a:prstClr val="white"/>
                </a:solidFill>
                <a:latin typeface="Fira Sans"/>
              </a:rPr>
              <a:t> de </a:t>
            </a:r>
            <a:r>
              <a:rPr lang="es-CO" sz="4267" spc="-380" dirty="0">
                <a:solidFill>
                  <a:prstClr val="white"/>
                </a:solidFill>
                <a:latin typeface="Fira Sans"/>
              </a:rPr>
              <a:t>Julio </a:t>
            </a:r>
            <a:r>
              <a:rPr sz="4267" spc="-380" dirty="0">
                <a:solidFill>
                  <a:prstClr val="white"/>
                </a:solidFill>
                <a:latin typeface="Fira Sans"/>
              </a:rPr>
              <a:t>2021</a:t>
            </a:r>
            <a:endParaRPr sz="2400" spc="-380" dirty="0">
              <a:solidFill>
                <a:prstClr val="white"/>
              </a:solidFill>
              <a:latin typeface="Fira San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96959" y="483615"/>
            <a:ext cx="2877311" cy="74371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96672"/>
            <a:ext cx="6977888" cy="65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E7702C3F-9132-4A94-8848-D356645F1870}"/>
              </a:ext>
            </a:extLst>
          </p:cNvPr>
          <p:cNvSpPr txBox="1">
            <a:spLocks/>
          </p:cNvSpPr>
          <p:nvPr/>
        </p:nvSpPr>
        <p:spPr>
          <a:xfrm>
            <a:off x="781298" y="334757"/>
            <a:ext cx="5104013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33" b="0" i="0">
                <a:solidFill>
                  <a:srgbClr val="07376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algn="l"/>
            <a:r>
              <a:rPr lang="es-MX" sz="3200" kern="0" dirty="0"/>
              <a:t>Conectividad Terminales</a:t>
            </a:r>
            <a:endParaRPr lang="es-CO" sz="3200" kern="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55137"/>
              </p:ext>
            </p:extLst>
          </p:nvPr>
        </p:nvGraphicFramePr>
        <p:xfrm>
          <a:off x="974220" y="827200"/>
          <a:ext cx="10237864" cy="462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466">
                  <a:extLst>
                    <a:ext uri="{9D8B030D-6E8A-4147-A177-3AD203B41FA5}">
                      <a16:colId xmlns:a16="http://schemas.microsoft.com/office/drawing/2014/main" val="3209653384"/>
                    </a:ext>
                  </a:extLst>
                </a:gridCol>
                <a:gridCol w="2559466">
                  <a:extLst>
                    <a:ext uri="{9D8B030D-6E8A-4147-A177-3AD203B41FA5}">
                      <a16:colId xmlns:a16="http://schemas.microsoft.com/office/drawing/2014/main" val="110661674"/>
                    </a:ext>
                  </a:extLst>
                </a:gridCol>
                <a:gridCol w="2559466">
                  <a:extLst>
                    <a:ext uri="{9D8B030D-6E8A-4147-A177-3AD203B41FA5}">
                      <a16:colId xmlns:a16="http://schemas.microsoft.com/office/drawing/2014/main" val="1735999063"/>
                    </a:ext>
                  </a:extLst>
                </a:gridCol>
                <a:gridCol w="2559466">
                  <a:extLst>
                    <a:ext uri="{9D8B030D-6E8A-4147-A177-3AD203B41FA5}">
                      <a16:colId xmlns:a16="http://schemas.microsoft.com/office/drawing/2014/main" val="2899611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DESCRIPCIÓN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SOLICITUD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CONCLUSIÓN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555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/>
                      <a:r>
                        <a:rPr lang="es-MX" sz="1050" b="1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</a:rPr>
                        <a:t>Terminal Norte </a:t>
                      </a:r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En el Portal del Norte se presta el servicio de las rutas de influencia Chía, Cajicá y Zipaquirá. La Terminal cuenta con capacidad para operar inmediatamente la ruta a Chía.</a:t>
                      </a:r>
                    </a:p>
                    <a:p>
                      <a:endParaRPr lang="es-CO" sz="1050" dirty="0">
                        <a:latin typeface="Fira Sans Extra Condensed Medium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594" indent="-228594" defTabSz="121917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Ampliación la estación de la </a:t>
                      </a:r>
                      <a:r>
                        <a:rPr lang="es-MX" sz="1050" kern="0" dirty="0" err="1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Cll</a:t>
                      </a: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 193 que conecta la Terminal Satélite del Norte</a:t>
                      </a:r>
                    </a:p>
                    <a:p>
                      <a:pPr marL="228594" indent="-228594" defTabSz="121917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Disponer alimentadores Portal a Terminal y viceversa</a:t>
                      </a:r>
                      <a:endParaRPr lang="es-CO" sz="1050" dirty="0">
                        <a:latin typeface="Fira Sans Extra Condensed Medium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594" indent="-228594" defTabSz="121917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La estación de TM </a:t>
                      </a:r>
                      <a:r>
                        <a:rPr lang="es-MX" sz="1050" kern="0" dirty="0" err="1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Cll</a:t>
                      </a: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 193 no tiene capacidad para migrar este servicio a la Satélite.</a:t>
                      </a:r>
                    </a:p>
                    <a:p>
                      <a:pPr marL="228594" indent="-228594" defTabSz="121917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La ampliación de la estación TM Calle 193, está prevista para el II semestre de 2023.</a:t>
                      </a:r>
                    </a:p>
                    <a:p>
                      <a:pPr marL="228594" indent="-228594" defTabSz="121917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cs typeface="Arial"/>
                          <a:sym typeface="Arial"/>
                        </a:rPr>
                        <a:t>No se tiene capacidad para habilitar el servicio de alimentadores.</a:t>
                      </a:r>
                    </a:p>
                    <a:p>
                      <a:endParaRPr lang="es-CO" sz="1050" dirty="0">
                        <a:latin typeface="Fira Sans Extra Condensed Medium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63531"/>
                  </a:ext>
                </a:extLst>
              </a:tr>
              <a:tr h="1262152">
                <a:tc>
                  <a:txBody>
                    <a:bodyPr/>
                    <a:lstStyle/>
                    <a:p>
                      <a:pPr marL="0"/>
                      <a:r>
                        <a:rPr lang="es-MX" sz="1050" b="1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</a:rPr>
                        <a:t>Terminal Sur: Uso del carril exclusivo</a:t>
                      </a:r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050" dirty="0">
                          <a:latin typeface="Fira Sans Extra Condensed Medium" panose="020B0604020202020204" charset="0"/>
                        </a:rPr>
                        <a:t>Habilitación de giro izquierdo, para facilitar operación de descenso en la T. Sur.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CO" sz="1050" dirty="0">
                          <a:latin typeface="Fira Sans Extra Condensed Medium" panose="020B0604020202020204" charset="0"/>
                        </a:rPr>
                        <a:t>Habilitación giro izquierdo y utilización del carril exclusivo de Transmilenio.</a:t>
                      </a:r>
                    </a:p>
                    <a:p>
                      <a:pPr marL="0" indent="0" defTabSz="1219170"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  <a:defRPr/>
                      </a:pPr>
                      <a:endParaRPr lang="es-CO" sz="1050" kern="0" dirty="0">
                        <a:solidFill>
                          <a:srgbClr val="000000"/>
                        </a:solidFill>
                        <a:latin typeface="Fira Sans Extra Condensed Medium" panose="020B0604020202020204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Secretaria de Movilidad</a:t>
                      </a:r>
                      <a:r>
                        <a:rPr lang="es-MX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 analizó el impacto en la movilidad del sector y </a:t>
                      </a:r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n</a:t>
                      </a: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o  recomienda dejar dos giros izquierdos en la misma fase semafórica, ya que, generan conflicto y un entrecruzamiento para ingresar a la T.Sur.</a:t>
                      </a:r>
                      <a:endParaRPr lang="es-CO" sz="1050" kern="0" dirty="0">
                        <a:solidFill>
                          <a:srgbClr val="000000"/>
                        </a:solidFill>
                        <a:latin typeface="Fira Sans Extra Condensed Medium" panose="020B0604020202020204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0246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/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  <a:p>
                      <a:pPr marL="0"/>
                      <a:r>
                        <a:rPr lang="es-CO" sz="1050" b="1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</a:rPr>
                        <a:t>Terminal Salitre: Rutas complementarias   </a:t>
                      </a:r>
                    </a:p>
                    <a:p>
                      <a:pPr marL="0"/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  <a:p>
                      <a:pPr marL="0"/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  <a:p>
                      <a:pPr marL="0"/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  <a:p>
                      <a:pPr marL="0"/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  <a:p>
                      <a:pPr marL="0"/>
                      <a:r>
                        <a:rPr lang="es-CO" sz="1050" b="1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</a:rPr>
                        <a:t>Terminal Salitre: Conectividad vial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No hay sufienciente conexión de terminal de transporte con la troncal del transporte masivo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050" dirty="0">
                          <a:latin typeface="Fira Sans Extra Condensed Medium" panose="020B0604020202020204" charset="0"/>
                        </a:rPr>
                        <a:t>Implementar rutas alimentadoras que conecten con la Terminal.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dirty="0">
                          <a:solidFill>
                            <a:srgbClr val="00B050"/>
                          </a:solidFill>
                          <a:latin typeface="Fira Sans Extra Condensed Medium" panose="020B0604020202020204" charset="0"/>
                          <a:cs typeface="Arial" panose="020B0604020202020204" pitchFamily="34" charset="0"/>
                        </a:rPr>
                        <a:t>Conexión Terminal de Transporte El Salitre y el Sistema Troncal </a:t>
                      </a:r>
                      <a:r>
                        <a:rPr lang="es-ES" sz="1050" dirty="0" err="1">
                          <a:solidFill>
                            <a:srgbClr val="00B050"/>
                          </a:solidFill>
                          <a:latin typeface="Fira Sans Extra Condensed Medium" panose="020B0604020202020204" charset="0"/>
                          <a:cs typeface="Arial" panose="020B0604020202020204" pitchFamily="34" charset="0"/>
                        </a:rPr>
                        <a:t>TransMilenio</a:t>
                      </a:r>
                      <a:r>
                        <a:rPr lang="es-ES" sz="1050" dirty="0">
                          <a:solidFill>
                            <a:srgbClr val="00B050"/>
                          </a:solidFill>
                          <a:latin typeface="Fira Sans Extra Condensed Medium" panose="020B0604020202020204" charset="0"/>
                          <a:cs typeface="Arial" panose="020B0604020202020204" pitchFamily="34" charset="0"/>
                        </a:rPr>
                        <a:t> (Estación Av. Rojas) y (Estaciones </a:t>
                      </a:r>
                      <a:r>
                        <a:rPr lang="es-ES" sz="1050" dirty="0" err="1">
                          <a:solidFill>
                            <a:srgbClr val="00B050"/>
                          </a:solidFill>
                          <a:latin typeface="Fira Sans Extra Condensed Medium" panose="020B0604020202020204" charset="0"/>
                          <a:cs typeface="Arial" panose="020B0604020202020204" pitchFamily="34" charset="0"/>
                        </a:rPr>
                        <a:t>Modelia</a:t>
                      </a:r>
                      <a:r>
                        <a:rPr lang="es-ES" sz="1050" dirty="0">
                          <a:solidFill>
                            <a:srgbClr val="00B050"/>
                          </a:solidFill>
                          <a:latin typeface="Fira Sans Extra Condensed Medium" panose="020B0604020202020204" charset="0"/>
                          <a:cs typeface="Arial" panose="020B0604020202020204" pitchFamily="34" charset="0"/>
                        </a:rPr>
                        <a:t> y Normandía).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7896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  <a:sym typeface="Arial"/>
                        </a:rPr>
                        <a:t>No hay conexión </a:t>
                      </a:r>
                      <a:r>
                        <a:rPr lang="es-CO" sz="1050" kern="0" baseline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  <a:sym typeface="Arial"/>
                        </a:rPr>
                        <a:t>de la Avenida </a:t>
                      </a:r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  <a:sym typeface="Arial"/>
                        </a:rPr>
                        <a:t>Rojas con la Diagonal 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050" kern="1200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  <a:sym typeface="Arial"/>
                        </a:rPr>
                        <a:t>Generar una conexión de la Avenida Rojas con la Diagonal 23 para evitar </a:t>
                      </a:r>
                      <a:r>
                        <a:rPr lang="es-CO" sz="1050" kern="1200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  <a:sym typeface="Roboto Slab"/>
                        </a:rPr>
                        <a:t>el sobre recorrido hasta la Av. Boyacá, incluyendo dos orejas. </a:t>
                      </a:r>
                      <a:endParaRPr lang="es-CO" sz="1050" kern="1200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Se remitió carta al IDU eL 27/07/2021 con información técnica para avanzar en el tema. </a:t>
                      </a:r>
                      <a:endParaRPr lang="es-CO" sz="1050" kern="0" dirty="0">
                        <a:solidFill>
                          <a:srgbClr val="000000"/>
                        </a:solidFill>
                        <a:latin typeface="Fira Sans Extra Condensed Medium" panose="020B0604020202020204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30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221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E7702C3F-9132-4A94-8848-D356645F1870}"/>
              </a:ext>
            </a:extLst>
          </p:cNvPr>
          <p:cNvSpPr txBox="1">
            <a:spLocks/>
          </p:cNvSpPr>
          <p:nvPr/>
        </p:nvSpPr>
        <p:spPr>
          <a:xfrm>
            <a:off x="781298" y="334757"/>
            <a:ext cx="5104013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33" b="0" i="0">
                <a:solidFill>
                  <a:srgbClr val="07376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algn="l"/>
            <a:r>
              <a:rPr lang="es-MX" sz="3200" kern="0" dirty="0"/>
              <a:t>Conectividad Terminales</a:t>
            </a:r>
            <a:endParaRPr lang="es-CO" sz="3200" kern="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724201"/>
              </p:ext>
            </p:extLst>
          </p:nvPr>
        </p:nvGraphicFramePr>
        <p:xfrm>
          <a:off x="982766" y="1100665"/>
          <a:ext cx="10237864" cy="286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466">
                  <a:extLst>
                    <a:ext uri="{9D8B030D-6E8A-4147-A177-3AD203B41FA5}">
                      <a16:colId xmlns:a16="http://schemas.microsoft.com/office/drawing/2014/main" val="3209653384"/>
                    </a:ext>
                  </a:extLst>
                </a:gridCol>
                <a:gridCol w="2559466">
                  <a:extLst>
                    <a:ext uri="{9D8B030D-6E8A-4147-A177-3AD203B41FA5}">
                      <a16:colId xmlns:a16="http://schemas.microsoft.com/office/drawing/2014/main" val="110661674"/>
                    </a:ext>
                  </a:extLst>
                </a:gridCol>
                <a:gridCol w="2559466">
                  <a:extLst>
                    <a:ext uri="{9D8B030D-6E8A-4147-A177-3AD203B41FA5}">
                      <a16:colId xmlns:a16="http://schemas.microsoft.com/office/drawing/2014/main" val="1735999063"/>
                    </a:ext>
                  </a:extLst>
                </a:gridCol>
                <a:gridCol w="2559466">
                  <a:extLst>
                    <a:ext uri="{9D8B030D-6E8A-4147-A177-3AD203B41FA5}">
                      <a16:colId xmlns:a16="http://schemas.microsoft.com/office/drawing/2014/main" val="2899611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DESCRIPCIÓN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SOLICITUD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CONCLUSIÓN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555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50" b="1" dirty="0">
                          <a:solidFill>
                            <a:schemeClr val="dk1"/>
                          </a:solidFill>
                          <a:latin typeface="Fira Sans Extra Condensed Medium" panose="020B0604020202020204" charset="0"/>
                          <a:ea typeface="+mn-ea"/>
                          <a:cs typeface="+mn-cs"/>
                        </a:rPr>
                        <a:t>Operación Calle 72</a:t>
                      </a:r>
                      <a:endParaRPr lang="es-CO" sz="1050" b="1" dirty="0">
                        <a:solidFill>
                          <a:schemeClr val="dk1"/>
                        </a:solidFill>
                        <a:latin typeface="Fira Sans Extra Condensed Medium" panose="020B060402020202020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594" indent="-228594" algn="just" defTabSz="1219170">
                        <a:buFont typeface="Arial" panose="020B0604020202020204" pitchFamily="34" charset="0"/>
                        <a:buChar char="•"/>
                      </a:pPr>
                      <a:r>
                        <a:rPr lang="es-CO" alt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Operación corredor Nororiental y Ruta circular (La Calera – R. </a:t>
                      </a:r>
                      <a:r>
                        <a:rPr lang="es-CO" altLang="es-CO" sz="1050" kern="0" baseline="0" dirty="0" err="1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Guavio</a:t>
                      </a:r>
                      <a:r>
                        <a:rPr lang="es-CO" alt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) </a:t>
                      </a:r>
                    </a:p>
                    <a:p>
                      <a:pPr marL="228594" lvl="1" indent="-228594" algn="just" defTabSz="1219170">
                        <a:buFont typeface="Arial" panose="020B0604020202020204" pitchFamily="34" charset="0"/>
                        <a:buChar char="•"/>
                      </a:pPr>
                      <a:r>
                        <a:rPr lang="es-CO" alt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Ausencia de infraestructura y del servicio de Terminal de Transporte.</a:t>
                      </a:r>
                    </a:p>
                    <a:p>
                      <a:pPr marL="228594" indent="-228594" algn="just" defTabSz="1219170">
                        <a:buFont typeface="Arial" panose="020B0604020202020204" pitchFamily="34" charset="0"/>
                        <a:buChar char="•"/>
                      </a:pPr>
                      <a:endParaRPr lang="es-CO" sz="1050" kern="0" baseline="0" dirty="0">
                        <a:solidFill>
                          <a:srgbClr val="000000"/>
                        </a:solidFill>
                        <a:latin typeface="Fira Sans Extra Condensed Medium" panose="020B0604020202020204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594" lvl="1" indent="-228594" algn="just" defTabSz="1219170">
                        <a:buFont typeface="Arial" panose="020B0604020202020204" pitchFamily="34" charset="0"/>
                        <a:buChar char="•"/>
                      </a:pPr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Operación integrada al Sistema Metro operada por TTB.S.A.</a:t>
                      </a:r>
                    </a:p>
                    <a:p>
                      <a:pPr marL="228594" lvl="1" indent="-228594" algn="just" defTabSz="1219170">
                        <a:buFont typeface="Arial" panose="020B0604020202020204" pitchFamily="34" charset="0"/>
                        <a:buChar char="•"/>
                      </a:pPr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Integración Corredor – Verde (</a:t>
                      </a:r>
                      <a:r>
                        <a:rPr lang="es-CO" sz="1050" kern="0" baseline="0" dirty="0" err="1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Kra</a:t>
                      </a:r>
                      <a:r>
                        <a:rPr lang="es-CO" sz="1050" kern="0" baseline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. 7)</a:t>
                      </a:r>
                    </a:p>
                    <a:p>
                      <a:pPr marL="228594" indent="-228594" algn="just" defTabSz="1219170">
                        <a:buFont typeface="Arial" panose="020B0604020202020204" pitchFamily="34" charset="0"/>
                        <a:buChar char="•"/>
                      </a:pPr>
                      <a:endParaRPr lang="es-CO" sz="1050" kern="0" baseline="0" dirty="0">
                        <a:solidFill>
                          <a:srgbClr val="000000"/>
                        </a:solidFill>
                        <a:latin typeface="Fira Sans Extra Condensed Medium" panose="020B0604020202020204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1219170">
                        <a:buFont typeface="Arial" panose="020B0604020202020204" pitchFamily="34" charset="0"/>
                        <a:buNone/>
                      </a:pPr>
                      <a:r>
                        <a:rPr lang="es-MX" sz="1050" b="1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EMB:</a:t>
                      </a:r>
                    </a:p>
                    <a:p>
                      <a:pPr marL="171450" indent="-171450" algn="just" defTabSz="1219170">
                        <a:buFontTx/>
                        <a:buChar char="-"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No puede adquirir predios para atender la necesidad de la Terminal de Transporte.</a:t>
                      </a:r>
                    </a:p>
                    <a:p>
                      <a:pPr marL="171450" indent="-171450" algn="just" defTabSz="1219170">
                        <a:buFontTx/>
                        <a:buChar char="-"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información para integración de demanda de pasajeros del corredor Nororiental en el sistema Metro.</a:t>
                      </a:r>
                    </a:p>
                    <a:p>
                      <a:pPr marL="0" indent="0" algn="just" defTabSz="1219170">
                        <a:buFont typeface="Arial" panose="020B0604020202020204" pitchFamily="34" charset="0"/>
                        <a:buNone/>
                      </a:pPr>
                      <a:r>
                        <a:rPr lang="es-MX" sz="1050" b="1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Corredor –Verde: </a:t>
                      </a:r>
                    </a:p>
                    <a:p>
                      <a:pPr marL="171450" indent="-171450" algn="just" defTabSz="1219170" rtl="0" eaLnBrk="1" latinLnBrk="0" hangingPunct="1">
                        <a:buFontTx/>
                        <a:buChar char="-"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Información sobre ruta circular, para integrar el servicio a la infraestructura.</a:t>
                      </a:r>
                    </a:p>
                    <a:p>
                      <a:pPr marL="171450" indent="-171450" algn="just" defTabSz="1219170" rtl="0" eaLnBrk="1" latinLnBrk="0" hangingPunct="1">
                        <a:buFontTx/>
                        <a:buChar char="-"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Información de tráfico de rutas intermunicipales sobre el corredor.</a:t>
                      </a:r>
                    </a:p>
                    <a:p>
                      <a:pPr marL="171450" indent="-171450" algn="just" defTabSz="1219170" rtl="0" eaLnBrk="1" latinLnBrk="0" hangingPunct="1">
                        <a:buFontTx/>
                        <a:buChar char="-"/>
                      </a:pPr>
                      <a:r>
                        <a:rPr lang="es-MX" sz="1050" kern="0" dirty="0">
                          <a:solidFill>
                            <a:srgbClr val="000000"/>
                          </a:solidFill>
                          <a:latin typeface="Fira Sans Extra Condensed Medium" panose="020B0604020202020204" charset="0"/>
                          <a:ea typeface="+mn-ea"/>
                          <a:cs typeface="Arial"/>
                        </a:rPr>
                        <a:t>La infraestructura diseñada no permite operación como “terminal” en la zona. </a:t>
                      </a:r>
                    </a:p>
                    <a:p>
                      <a:endParaRPr lang="es-CO" sz="1050" kern="0" dirty="0">
                        <a:solidFill>
                          <a:srgbClr val="000000"/>
                        </a:solidFill>
                        <a:latin typeface="Fira Sans Extra Condensed Medium" panose="020B0604020202020204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38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578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426</Words>
  <Application>Microsoft Macintosh PowerPoint</Application>
  <PresentationFormat>Panorámica</PresentationFormat>
  <Paragraphs>47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Fira Sans</vt:lpstr>
      <vt:lpstr>Fira Sans Extra Condensed Medium</vt:lpstr>
      <vt:lpstr>Roboto Slab</vt:lpstr>
      <vt:lpstr>Trebuchet MS</vt:lpstr>
      <vt:lpstr>Tema de Office</vt:lpstr>
      <vt:lpstr>Presentación de PowerPoint</vt:lpstr>
      <vt:lpstr>Presentación de PowerPoint</vt:lpstr>
      <vt:lpstr>Presentación de PowerPoint</vt:lpstr>
    </vt:vector>
  </TitlesOfParts>
  <Company>HP Inc.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Angelica Ortega Santacruz</dc:creator>
  <cp:lastModifiedBy>Microsoft Office User</cp:lastModifiedBy>
  <cp:revision>8</cp:revision>
  <dcterms:created xsi:type="dcterms:W3CDTF">2021-07-29T22:57:52Z</dcterms:created>
  <dcterms:modified xsi:type="dcterms:W3CDTF">2021-07-30T01:54:41Z</dcterms:modified>
</cp:coreProperties>
</file>